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324" r:id="rId2"/>
    <p:sldId id="266" r:id="rId3"/>
    <p:sldId id="325" r:id="rId4"/>
    <p:sldId id="300" r:id="rId5"/>
    <p:sldId id="326" r:id="rId6"/>
    <p:sldId id="327" r:id="rId7"/>
    <p:sldId id="329" r:id="rId8"/>
    <p:sldId id="298" r:id="rId9"/>
    <p:sldId id="332" r:id="rId10"/>
    <p:sldId id="331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4F25"/>
    <a:srgbClr val="ED8013"/>
    <a:srgbClr val="FF3B0D"/>
    <a:srgbClr val="FF3300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89" d="100"/>
          <a:sy n="89" d="100"/>
        </p:scale>
        <p:origin x="-5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0.01524</cdr:x>
      <cdr:y>0</cdr:y>
    </cdr:from>
    <cdr:to>
      <cdr:x>1</cdr:x>
      <cdr:y>0.99069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803D936A-5739-333A-7A56-0A97127C21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388" y="-1700529"/>
          <a:ext cx="6421958" cy="447720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26/10/66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35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596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=""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=""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=""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=""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=""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=""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=""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=""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88473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=""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542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81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508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504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83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10/26/2023</a:t>
            </a:fld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37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717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=""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40533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1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7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4620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16223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883340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45445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61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1018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38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25896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95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91105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1609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4473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35995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350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18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8851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419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=""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5490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878641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869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93388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303732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633710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=""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=""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=""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=""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10807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=""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=""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=""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=""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=""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=""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014259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=""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=""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=""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=""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=""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0872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=""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=""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=""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=""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092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=""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=""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=""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=""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=""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=""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=""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7732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=""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=""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=""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=""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=""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=""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=""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=""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565382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9529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0593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=""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739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=""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=""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=""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084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10/26/2023</a:t>
            </a:fld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10/26/2023</a:t>
            </a:fld>
            <a:endParaRPr lang="en-US" dirty="0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10/26/2023</a:t>
            </a:fld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10/26/2023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4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52" r:id="rId30"/>
    <p:sldLayoutId id="2147483674" r:id="rId31"/>
    <p:sldLayoutId id="2147483675" r:id="rId32"/>
    <p:sldLayoutId id="2147483676" r:id="rId33"/>
    <p:sldLayoutId id="2147483677" r:id="rId34"/>
    <p:sldLayoutId id="2147483655" r:id="rId35"/>
    <p:sldLayoutId id="2147483678" r:id="rId36"/>
    <p:sldLayoutId id="2147483679" r:id="rId37"/>
    <p:sldLayoutId id="2147483680" r:id="rId38"/>
    <p:sldLayoutId id="2147483681" r:id="rId39"/>
    <p:sldLayoutId id="2147483653" r:id="rId40"/>
    <p:sldLayoutId id="2147483682" r:id="rId41"/>
    <p:sldLayoutId id="2147483683" r:id="rId42"/>
    <p:sldLayoutId id="2147483685" r:id="rId43"/>
    <p:sldLayoutId id="2147483654" r:id="rId44"/>
    <p:sldLayoutId id="2147483686" r:id="rId45"/>
    <p:sldLayoutId id="2147483687" r:id="rId46"/>
    <p:sldLayoutId id="2147483689" r:id="rId47"/>
    <p:sldLayoutId id="2147483688" r:id="rId48"/>
    <p:sldLayoutId id="2147483690" r:id="rId49"/>
    <p:sldLayoutId id="2147483691" r:id="rId50"/>
    <p:sldLayoutId id="2147483692" r:id="rId51"/>
    <p:sldLayoutId id="2147483693" r:id="rId52"/>
    <p:sldLayoutId id="2147483694" r:id="rId53"/>
    <p:sldLayoutId id="2147483696" r:id="rId54"/>
    <p:sldLayoutId id="2147483698" r:id="rId55"/>
    <p:sldLayoutId id="2147483699" r:id="rId56"/>
    <p:sldLayoutId id="2147483700" r:id="rId57"/>
    <p:sldLayoutId id="2147483701" r:id="rId58"/>
    <p:sldLayoutId id="2147483702" r:id="rId5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549562" y="247409"/>
            <a:ext cx="9380669" cy="16351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แนวทางการนำเสนอหลักสูตร</a:t>
            </a:r>
            <a:r>
              <a:rPr lang="th-TH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ใหม่</a:t>
            </a:r>
          </a:p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ต่อ สภาวิชาการ สภามหาวิทยาลัย</a:t>
            </a:r>
            <a:endPara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="" xmlns:a16="http://schemas.microsoft.com/office/drawing/2014/main" id="{0097C6D9-3930-4866-9E88-F17648880044}"/>
              </a:ext>
            </a:extLst>
          </p:cNvPr>
          <p:cNvSpPr txBox="1">
            <a:spLocks/>
          </p:cNvSpPr>
          <p:nvPr/>
        </p:nvSpPr>
        <p:spPr>
          <a:xfrm>
            <a:off x="3302689" y="2108492"/>
            <a:ext cx="6013443" cy="46903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</a:t>
            </a:r>
            <a:r>
              <a:rPr kumimoji="0" lang="th-TH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นําเสนอ</a:t>
            </a: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ไม่เกิน 5 นาที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เฉพาะสาระสำคัญตามหัวข้อ เช่น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ชื่อหลักสูตร  ชื่อปริญญาและสาขาวิชา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 เหตุผลในการพัฒนาหลักสูตร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 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ความต้องการอัตรากำลังคนในตลาดแรงงาน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4. อาชีพและตำแหน่งงาน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5. ความคุ้มทุน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โมเดลของหลักสูตร /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PLO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ปรัชญา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วัตถุประสงค์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จำนวนหน่วย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กิต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โครงสร้างหลักสูตร</a:t>
            </a: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8383800" y="3673736"/>
            <a:ext cx="3320526" cy="2780853"/>
          </a:xfrm>
          <a:prstGeom prst="downArrowCallout">
            <a:avLst>
              <a:gd name="adj1" fmla="val 12621"/>
              <a:gd name="adj2" fmla="val 19971"/>
              <a:gd name="adj3" fmla="val 25000"/>
              <a:gd name="adj4" fmla="val 65364"/>
            </a:avLst>
          </a:prstGeom>
          <a:solidFill>
            <a:srgbClr val="FF4F25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ตามตัวอย่าง ดังต่อไปนี้ 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362166" y="311034"/>
            <a:ext cx="4037704" cy="658368"/>
          </a:xfrm>
        </p:spPr>
        <p:txBody>
          <a:bodyPr/>
          <a:lstStyle/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</a:t>
            </a:r>
            <a:endParaRPr lang="en-US" sz="36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AEE5D85-2700-7DE7-8778-A7D5CFCA5396}"/>
              </a:ext>
            </a:extLst>
          </p:cNvPr>
          <p:cNvSpPr/>
          <p:nvPr/>
        </p:nvSpPr>
        <p:spPr>
          <a:xfrm>
            <a:off x="355161" y="1047576"/>
            <a:ext cx="4073770" cy="5340193"/>
          </a:xfrm>
          <a:prstGeom prst="roundRect">
            <a:avLst>
              <a:gd name="adj" fmla="val 795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192" y="1406591"/>
            <a:ext cx="3618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</a:t>
            </a:r>
            <a:endParaRPr lang="th-TH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: Rounded Corners 6">
            <a:extLst>
              <a:ext uri="{FF2B5EF4-FFF2-40B4-BE49-F238E27FC236}">
                <a16:creationId xmlns="" xmlns:a16="http://schemas.microsoft.com/office/drawing/2014/main" id="{BAEE5D85-2700-7DE7-8778-A7D5CFCA5396}"/>
              </a:ext>
            </a:extLst>
          </p:cNvPr>
          <p:cNvSpPr/>
          <p:nvPr/>
        </p:nvSpPr>
        <p:spPr>
          <a:xfrm>
            <a:off x="4472868" y="1039091"/>
            <a:ext cx="4073770" cy="5340193"/>
          </a:xfrm>
          <a:prstGeom prst="roundRect">
            <a:avLst>
              <a:gd name="adj" fmla="val 795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5140" y="1344271"/>
            <a:ext cx="36187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</a:t>
            </a:r>
          </a:p>
          <a:p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....................................</a:t>
            </a:r>
            <a:endParaRPr lang="th-TH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: Rounded Corners 6">
            <a:extLst>
              <a:ext uri="{FF2B5EF4-FFF2-40B4-BE49-F238E27FC236}">
                <a16:creationId xmlns="" xmlns:a16="http://schemas.microsoft.com/office/drawing/2014/main" id="{BAEE5D85-2700-7DE7-8778-A7D5CFCA5396}"/>
              </a:ext>
            </a:extLst>
          </p:cNvPr>
          <p:cNvSpPr/>
          <p:nvPr/>
        </p:nvSpPr>
        <p:spPr>
          <a:xfrm>
            <a:off x="8589733" y="1046961"/>
            <a:ext cx="2974738" cy="5340193"/>
          </a:xfrm>
          <a:prstGeom prst="roundRect">
            <a:avLst>
              <a:gd name="adj" fmla="val 79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11277" y="1341384"/>
            <a:ext cx="2745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........... หน่วย</a:t>
            </a:r>
            <a:r>
              <a:rPr lang="th-TH" sz="3200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กิต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4462752" y="312822"/>
            <a:ext cx="4037704" cy="658368"/>
          </a:xfrm>
        </p:spPr>
        <p:txBody>
          <a:bodyPr/>
          <a:lstStyle/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36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8563086" y="314610"/>
            <a:ext cx="2994429" cy="658368"/>
          </a:xfrm>
        </p:spPr>
        <p:txBody>
          <a:bodyPr/>
          <a:lstStyle/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จำนวนหน่วย</a:t>
            </a:r>
            <a:r>
              <a:rPr lang="th-TH" sz="36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  <a:endParaRPr lang="en-US" sz="36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="" xmlns:a16="http://schemas.microsoft.com/office/drawing/2014/main" id="{0097C6D9-3930-4866-9E88-F17648880044}"/>
              </a:ext>
            </a:extLst>
          </p:cNvPr>
          <p:cNvSpPr txBox="1">
            <a:spLocks/>
          </p:cNvSpPr>
          <p:nvPr/>
        </p:nvSpPr>
        <p:spPr>
          <a:xfrm>
            <a:off x="3179859" y="1426105"/>
            <a:ext cx="8693693" cy="46903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32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2C00B059-8249-401E-BECD-DC838B36F9FB}"/>
              </a:ext>
            </a:extLst>
          </p:cNvPr>
          <p:cNvSpPr txBox="1">
            <a:spLocks/>
          </p:cNvSpPr>
          <p:nvPr/>
        </p:nvSpPr>
        <p:spPr>
          <a:xfrm>
            <a:off x="2592593" y="260351"/>
            <a:ext cx="9299369" cy="7588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โคร</a:t>
            </a:r>
            <a:r>
              <a:rPr lang="th-TH" sz="4400" b="1" cap="small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งส</a:t>
            </a:r>
            <a:r>
              <a:rPr lang="th-TH" sz="4400" b="1" cap="small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ร้างหลักสูตร</a:t>
            </a:r>
            <a:endParaRPr kumimoji="0" lang="th-TH" sz="44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2C5B277-840F-F5B0-B4BD-F2E96455C3F0}"/>
              </a:ext>
            </a:extLst>
          </p:cNvPr>
          <p:cNvSpPr/>
          <p:nvPr/>
        </p:nvSpPr>
        <p:spPr>
          <a:xfrm>
            <a:off x="1183575" y="2092144"/>
            <a:ext cx="3884919" cy="6904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i="0" dirty="0" smtClean="0"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ชื่อหลักสูตร</a:t>
            </a:r>
            <a:endParaRPr lang="en-US" sz="4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E0517FD-9AA4-E33D-9374-E6942AED1EFA}"/>
              </a:ext>
            </a:extLst>
          </p:cNvPr>
          <p:cNvSpPr/>
          <p:nvPr/>
        </p:nvSpPr>
        <p:spPr>
          <a:xfrm>
            <a:off x="5271254" y="1952278"/>
            <a:ext cx="6368520" cy="1640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หลักสูตรเทคโนโลยี</a:t>
            </a:r>
            <a:r>
              <a:rPr lang="th-TH" sz="4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บัณฑิต </a:t>
            </a:r>
            <a:endParaRPr lang="th-TH" sz="44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Arundina Sans Mono" panose="020B0300020202020204" pitchFamily="34" charset="-34"/>
              <a:cs typeface="TH SarabunPSK" panose="020B0500040200020003" pitchFamily="34" charset="-34"/>
            </a:endParaRPr>
          </a:p>
          <a:p>
            <a:r>
              <a:rPr lang="th-TH" sz="4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สาขา</a:t>
            </a:r>
            <a:r>
              <a:rPr lang="th-TH" sz="4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เทคโนโลยีโยธา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EF57F13-4A3B-7C70-ACCF-84310E7D0D6D}"/>
              </a:ext>
            </a:extLst>
          </p:cNvPr>
          <p:cNvSpPr/>
          <p:nvPr/>
        </p:nvSpPr>
        <p:spPr>
          <a:xfrm>
            <a:off x="1192695" y="4050095"/>
            <a:ext cx="3865041" cy="6904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i="0" dirty="0" smtClean="0"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ชื่อปริญญาและสาขาวิชา</a:t>
            </a:r>
            <a:endParaRPr lang="en-US" sz="4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1A470172-9CDA-3EC4-132C-30C6DF394E37}"/>
              </a:ext>
            </a:extLst>
          </p:cNvPr>
          <p:cNvSpPr/>
          <p:nvPr/>
        </p:nvSpPr>
        <p:spPr>
          <a:xfrm>
            <a:off x="5290019" y="3959347"/>
            <a:ext cx="6360514" cy="1536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เทคโนโลยีบัณฑิต (</a:t>
            </a:r>
            <a:r>
              <a:rPr lang="th-TH" sz="4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Arundina Sans Mono" panose="020B0300020202020204" pitchFamily="34" charset="-34"/>
                <a:cs typeface="TH SarabunPSK" panose="020B0500040200020003" pitchFamily="34" charset="-34"/>
              </a:rPr>
              <a:t>เทคโนโลยีโยธา)</a:t>
            </a:r>
          </a:p>
          <a:p>
            <a:r>
              <a:rPr lang="th-TH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ทล.บ.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(เทคโนโลยีโยธา)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คำบรรยายภาพแบบลูกศรลง 11"/>
          <p:cNvSpPr/>
          <p:nvPr/>
        </p:nvSpPr>
        <p:spPr>
          <a:xfrm>
            <a:off x="6314734" y="710011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3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="" xmlns:a16="http://schemas.microsoft.com/office/drawing/2014/main" id="{0097C6D9-3930-4866-9E88-F17648880044}"/>
              </a:ext>
            </a:extLst>
          </p:cNvPr>
          <p:cNvSpPr txBox="1">
            <a:spLocks/>
          </p:cNvSpPr>
          <p:nvPr/>
        </p:nvSpPr>
        <p:spPr>
          <a:xfrm>
            <a:off x="3179859" y="1576717"/>
            <a:ext cx="8693693" cy="46903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</a:t>
            </a:r>
            <a:r>
              <a:rPr kumimoji="0" lang="th-TH" sz="32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......................................................................................................................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..................................................................................................................................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..................................................................................................................................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.................................................................................</a:t>
            </a:r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2C00B059-8249-401E-BECD-DC838B36F9FB}"/>
              </a:ext>
            </a:extLst>
          </p:cNvPr>
          <p:cNvSpPr txBox="1">
            <a:spLocks/>
          </p:cNvSpPr>
          <p:nvPr/>
        </p:nvSpPr>
        <p:spPr>
          <a:xfrm>
            <a:off x="2431228" y="421721"/>
            <a:ext cx="9460734" cy="7588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เหตุผลในการพัฒนาหลักสูตร</a:t>
            </a: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2C00B059-8249-401E-BECD-DC838B3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203753" cy="758824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ความต้องการอัตรากำลังคนในตลาดแรงงาน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ED42596E-DB09-43F7-A053-18CEB2DDE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55" y="1512854"/>
            <a:ext cx="4277827" cy="463103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การ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ประกาศรับสมัครงานที่เกี่ยวข้องในเวปไซต์จ็อบไทยดอทคอม ข้อมูล ณ วันที่ </a:t>
            </a:r>
            <a:r>
              <a:rPr lang="en-US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22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มกราคม 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มีจำนวนทั้งหมด </a:t>
            </a:r>
            <a:r>
              <a:rPr lang="en-US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327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ตำแหน่ง</a:t>
            </a:r>
            <a:r>
              <a:rPr lang="en-US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ดังนี้</a:t>
            </a:r>
            <a:endParaRPr lang="en-US" sz="2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800" dirty="0" err="1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โฟร์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แมน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224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ช่าง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เขียนแบบ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63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ช่าง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สำรวจ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21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</a:t>
            </a:r>
          </a:p>
          <a:p>
            <a:pPr algn="thaiDist"/>
            <a:r>
              <a:rPr lang="th-TH" sz="2800" dirty="0" smtClean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ผู้ช่วย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วิศวกร </a:t>
            </a:r>
            <a:r>
              <a:rPr lang="en-US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15 </a:t>
            </a:r>
            <a:r>
              <a:rPr lang="th-TH" sz="2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วิศวกร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หน้างาน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</a:t>
            </a:r>
            <a:endParaRPr lang="th-TH" sz="2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39A85E74-F62C-DD34-F2D1-1B5A75817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46188269"/>
              </p:ext>
            </p:extLst>
          </p:nvPr>
        </p:nvGraphicFramePr>
        <p:xfrm>
          <a:off x="5541151" y="1531920"/>
          <a:ext cx="5969531" cy="407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DE8EB9-7F7A-DE52-3775-83DA0EBE2AFA}"/>
              </a:ext>
            </a:extLst>
          </p:cNvPr>
          <p:cNvSpPr txBox="1"/>
          <p:nvPr/>
        </p:nvSpPr>
        <p:spPr>
          <a:xfrm>
            <a:off x="5481851" y="5859827"/>
            <a:ext cx="212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(https://www.jobthai.com/)</a:t>
            </a:r>
            <a:r>
              <a:rPr lang="th-TH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dirty="0"/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5002301" y="1237145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0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0" y="192656"/>
            <a:ext cx="11218060" cy="87235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อาชีพและตำแหน่งงาน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9E07784-C85E-6DF0-BF80-C4EF49F67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3" t="-1" b="11969"/>
          <a:stretch/>
        </p:blipFill>
        <p:spPr>
          <a:xfrm>
            <a:off x="6122256" y="3375205"/>
            <a:ext cx="5614337" cy="315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B70C57A-B314-977B-7FEB-859007DED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" t="29057" r="3903" b="10881"/>
          <a:stretch/>
        </p:blipFill>
        <p:spPr>
          <a:xfrm>
            <a:off x="6121102" y="1164461"/>
            <a:ext cx="5615492" cy="229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B6F8AFC-7E9B-678C-841C-CFB1CD888566}"/>
              </a:ext>
            </a:extLst>
          </p:cNvPr>
          <p:cNvSpPr/>
          <p:nvPr/>
        </p:nvSpPr>
        <p:spPr>
          <a:xfrm>
            <a:off x="382232" y="2168795"/>
            <a:ext cx="5555989" cy="46730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ผู้ช่วยควบคุมงานวิศวกรโยธา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ช่าง</a:t>
            </a:r>
            <a:r>
              <a:rPr lang="th-TH" sz="3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โยธาของหน่วยงานภาครัฐ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ช่าง</a:t>
            </a:r>
            <a:r>
              <a:rPr lang="th-TH" sz="3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เขียนแบบ ประมาณราคา </a:t>
            </a:r>
            <a:endParaRPr lang="th-TH" sz="38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/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</a:t>
            </a:r>
            <a:r>
              <a:rPr lang="th-TH" sz="3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ช่าง</a:t>
            </a: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ผู้ตรวจสอบงานก่อสร้าง</a:t>
            </a:r>
            <a:endParaRPr lang="en-US" sz="38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นักวิชาการประเมินทรัพย์สิน</a:t>
            </a:r>
          </a:p>
          <a:p>
            <a:pPr marL="457200" indent="-457200">
              <a:tabLst>
                <a:tab pos="228600" algn="l"/>
              </a:tabLst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ของหน่วยงาน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เจ้าของสถานประกอบการ</a:t>
            </a:r>
            <a:endParaRPr lang="en-US" sz="38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คำบรรยายภาพแบบลูกศรลง 6"/>
          <p:cNvSpPr/>
          <p:nvPr/>
        </p:nvSpPr>
        <p:spPr>
          <a:xfrm>
            <a:off x="970589" y="1178871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2" y="263880"/>
            <a:ext cx="11306287" cy="747339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อาชีพและตำแหน่งงาน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033A3607-483E-5258-CA18-AD0C57A22B89}"/>
              </a:ext>
            </a:extLst>
          </p:cNvPr>
          <p:cNvGrpSpPr/>
          <p:nvPr/>
        </p:nvGrpSpPr>
        <p:grpSpPr>
          <a:xfrm>
            <a:off x="487788" y="1420011"/>
            <a:ext cx="10119252" cy="5013063"/>
            <a:chOff x="35967" y="1210609"/>
            <a:chExt cx="12075168" cy="54766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B83DE83-6E5E-AA64-314A-D0FFE1060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8" t="25742" r="43470" b="12276"/>
            <a:stretch/>
          </p:blipFill>
          <p:spPr>
            <a:xfrm>
              <a:off x="6349994" y="3157392"/>
              <a:ext cx="5581418" cy="1520318"/>
            </a:xfrm>
            <a:prstGeom prst="rect">
              <a:avLst/>
            </a:prstGeom>
          </p:spPr>
        </p:pic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xmlns="" id="{913FE425-78A1-3588-A3E1-9720838DAC84}"/>
                </a:ext>
              </a:extLst>
            </p:cNvPr>
            <p:cNvGrpSpPr/>
            <p:nvPr/>
          </p:nvGrpSpPr>
          <p:grpSpPr>
            <a:xfrm>
              <a:off x="35967" y="1210609"/>
              <a:ext cx="12075168" cy="5476677"/>
              <a:chOff x="35967" y="1210609"/>
              <a:chExt cx="12075168" cy="547667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2058AE2E-C203-AE31-A2FC-E3541F9A3A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89" t="25398" r="44048"/>
              <a:stretch/>
            </p:blipFill>
            <p:spPr>
              <a:xfrm>
                <a:off x="6423783" y="4923116"/>
                <a:ext cx="5687352" cy="17641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E34E4B9F-271B-5FD5-4E1A-B1BED17102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9492" r="44214" b="14748"/>
              <a:stretch/>
            </p:blipFill>
            <p:spPr>
              <a:xfrm>
                <a:off x="35967" y="1270172"/>
                <a:ext cx="5821928" cy="152673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EE1C47F-1DAC-B1F9-90E5-742495A6F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6237" r="40993" b="2216"/>
              <a:stretch/>
            </p:blipFill>
            <p:spPr>
              <a:xfrm>
                <a:off x="35967" y="3189030"/>
                <a:ext cx="6083935" cy="146075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7C07B940-02D8-C549-1209-0ADE55CD7C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1" t="28541" r="43394"/>
              <a:stretch/>
            </p:blipFill>
            <p:spPr>
              <a:xfrm>
                <a:off x="35967" y="4954754"/>
                <a:ext cx="5821927" cy="150333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FC0E0698-7833-5138-8B34-55571874B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" t="24776" r="46459" b="12545"/>
              <a:stretch/>
            </p:blipFill>
            <p:spPr>
              <a:xfrm>
                <a:off x="6334107" y="1210609"/>
                <a:ext cx="5452000" cy="152673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896FD505-51F1-528A-7EF6-6BB78A275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768" t="25742" r="43470" b="12276"/>
              <a:stretch/>
            </p:blipFill>
            <p:spPr>
              <a:xfrm>
                <a:off x="6334107" y="3129467"/>
                <a:ext cx="5581418" cy="152031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B4F1E3A-26E0-9A07-BACA-573DB0BB26B1}"/>
                </a:ext>
              </a:extLst>
            </p:cNvPr>
            <p:cNvSpPr/>
            <p:nvPr/>
          </p:nvSpPr>
          <p:spPr>
            <a:xfrm>
              <a:off x="3741576" y="2425959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3D7F767-143D-695C-F0B3-95514A0392AB}"/>
                </a:ext>
              </a:extLst>
            </p:cNvPr>
            <p:cNvSpPr/>
            <p:nvPr/>
          </p:nvSpPr>
          <p:spPr>
            <a:xfrm>
              <a:off x="3736041" y="4202049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CC79ED0-536B-BA45-8B61-EB9301A256AA}"/>
                </a:ext>
              </a:extLst>
            </p:cNvPr>
            <p:cNvSpPr/>
            <p:nvPr/>
          </p:nvSpPr>
          <p:spPr>
            <a:xfrm>
              <a:off x="3774408" y="5999586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5244D7-407C-7350-A225-AC58AEC400D1}"/>
                </a:ext>
              </a:extLst>
            </p:cNvPr>
            <p:cNvSpPr/>
            <p:nvPr/>
          </p:nvSpPr>
          <p:spPr>
            <a:xfrm>
              <a:off x="9755495" y="2355881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5F542F-8724-F9B7-C13D-D43F12B35708}"/>
                </a:ext>
              </a:extLst>
            </p:cNvPr>
            <p:cNvSpPr/>
            <p:nvPr/>
          </p:nvSpPr>
          <p:spPr>
            <a:xfrm>
              <a:off x="9787036" y="4164278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9EC10CF-5974-F8E1-3978-D29B397F6830}"/>
                </a:ext>
              </a:extLst>
            </p:cNvPr>
            <p:cNvSpPr/>
            <p:nvPr/>
          </p:nvSpPr>
          <p:spPr>
            <a:xfrm>
              <a:off x="9787036" y="6002067"/>
              <a:ext cx="2321592" cy="52615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DB766D6-179A-0B01-2CFC-44E4BDCE7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470" y="450461"/>
            <a:ext cx="1204064" cy="4115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A62ABE4-AA43-2846-1E42-5B708A4A6D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6694" y="442394"/>
            <a:ext cx="3605339" cy="41151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94B427D-C776-3899-93CD-EC273DFD74EF}"/>
              </a:ext>
            </a:extLst>
          </p:cNvPr>
          <p:cNvSpPr txBox="1"/>
          <p:nvPr/>
        </p:nvSpPr>
        <p:spPr>
          <a:xfrm>
            <a:off x="9260673" y="379405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ข้อมูลวันที่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66</a:t>
            </a:r>
          </a:p>
        </p:txBody>
      </p:sp>
      <p:sp>
        <p:nvSpPr>
          <p:cNvPr id="26" name="คำบรรยายภาพแบบลูกศรลง 25"/>
          <p:cNvSpPr/>
          <p:nvPr/>
        </p:nvSpPr>
        <p:spPr>
          <a:xfrm>
            <a:off x="3801297" y="1073370"/>
            <a:ext cx="1405403" cy="86061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15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2C00B059-8249-401E-BECD-DC838B3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29" y="260350"/>
            <a:ext cx="11332845" cy="758824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ความคุ้มทุน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A33F881A-D011-38BA-A72F-0C4E5C81D0D0}"/>
              </a:ext>
            </a:extLst>
          </p:cNvPr>
          <p:cNvSpPr/>
          <p:nvPr/>
        </p:nvSpPr>
        <p:spPr>
          <a:xfrm>
            <a:off x="4840778" y="1307540"/>
            <a:ext cx="6987654" cy="51751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รายรับต่อคน/ตลอดหลักสูตรจำ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นวน  </a:t>
            </a:r>
            <a:r>
              <a:rPr lang="en-US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69,</a:t>
            </a:r>
            <a:r>
              <a:rPr lang="en-US" sz="3600" spc="-5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sz="3600" b="0" spc="-5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ค่าใช้จ่ายต่อคน/ตลอดหลักสูตร</a:t>
            </a:r>
            <a:r>
              <a:rPr lang="th-TH" sz="3600" b="0" spc="-5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</a:t>
            </a:r>
            <a:r>
              <a:rPr lang="th-TH" sz="3600" b="0" spc="1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นวน </a:t>
            </a:r>
            <a:r>
              <a:rPr lang="en-US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16,000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sz="3600" b="0" spc="-5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endParaRPr lang="en-US" sz="3600" b="1" spc="-5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จำนวนนักศึกษาน้อยสุดที่คุ้มทุน</a:t>
            </a:r>
            <a:r>
              <a:rPr lang="en-US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ำนวน </a:t>
            </a:r>
            <a:r>
              <a:rPr lang="en-US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en-US" sz="3600" b="0" spc="-5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endParaRPr lang="en-US" sz="3600" b="1" spc="-5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6870" indent="-285750" eaLnBrk="0" hangingPunct="0">
              <a:buFont typeface="Arial" panose="020B0604020202020204" pitchFamily="34" charset="0"/>
              <a:buChar char="•"/>
              <a:tabLst>
                <a:tab pos="342900" algn="l"/>
                <a:tab pos="800100" algn="l"/>
              </a:tabLst>
            </a:pP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</a:t>
            </a:r>
            <a:r>
              <a:rPr lang="th-TH" sz="3600" b="0" spc="-5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ำนวนนักศึกษาที่คาดว่าจะรับ</a:t>
            </a: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</a:t>
            </a:r>
            <a:r>
              <a:rPr lang="en-US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3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en-US" sz="3600" b="1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xmlns="" id="{8E9B2252-ACC7-B8B5-A5AE-35951685A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790" r="22485"/>
          <a:stretch/>
        </p:blipFill>
        <p:spPr>
          <a:xfrm>
            <a:off x="367208" y="1237105"/>
            <a:ext cx="4430703" cy="5136775"/>
          </a:xfrm>
          <a:prstGeom prst="rect">
            <a:avLst/>
          </a:prstGeom>
        </p:spPr>
      </p:pic>
      <p:sp>
        <p:nvSpPr>
          <p:cNvPr id="7" name="คำบรรยายภาพแบบลูกศรลง 6"/>
          <p:cNvSpPr/>
          <p:nvPr/>
        </p:nvSpPr>
        <p:spPr>
          <a:xfrm>
            <a:off x="4166896" y="1164412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0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="" xmlns:a16="http://schemas.microsoft.com/office/drawing/2014/main" id="{06C16278-7955-7810-D6DA-0550C04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203753" cy="758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D9A0715-FA1B-10BE-F3BB-A21970694C54}"/>
              </a:ext>
            </a:extLst>
          </p:cNvPr>
          <p:cNvSpPr/>
          <p:nvPr/>
        </p:nvSpPr>
        <p:spPr>
          <a:xfrm>
            <a:off x="436020" y="4597002"/>
            <a:ext cx="5577505" cy="163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6105905-7B09-7B05-F637-0EE60CF0C79D}"/>
              </a:ext>
            </a:extLst>
          </p:cNvPr>
          <p:cNvSpPr txBox="1"/>
          <p:nvPr/>
        </p:nvSpPr>
        <p:spPr>
          <a:xfrm>
            <a:off x="475861" y="1676222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9B4E403-9C65-1642-E4CE-236ED2E222AC}"/>
              </a:ext>
            </a:extLst>
          </p:cNvPr>
          <p:cNvSpPr txBox="1"/>
          <p:nvPr/>
        </p:nvSpPr>
        <p:spPr>
          <a:xfrm>
            <a:off x="3371461" y="1676221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4A03A5-94DA-F65F-9DC8-7D82A944A1E4}"/>
              </a:ext>
            </a:extLst>
          </p:cNvPr>
          <p:cNvSpPr txBox="1"/>
          <p:nvPr/>
        </p:nvSpPr>
        <p:spPr>
          <a:xfrm>
            <a:off x="6325761" y="1676221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B66BBC2-7356-526B-7F86-FFBBB6675546}"/>
              </a:ext>
            </a:extLst>
          </p:cNvPr>
          <p:cNvSpPr txBox="1"/>
          <p:nvPr/>
        </p:nvSpPr>
        <p:spPr>
          <a:xfrm>
            <a:off x="9254786" y="1676221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F788804-8109-0885-8990-480EF9E0BB38}"/>
              </a:ext>
            </a:extLst>
          </p:cNvPr>
          <p:cNvSpPr txBox="1"/>
          <p:nvPr/>
        </p:nvSpPr>
        <p:spPr>
          <a:xfrm>
            <a:off x="463814" y="4721322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1D800E5-C8A1-95B6-06DC-B26517F487A4}"/>
              </a:ext>
            </a:extLst>
          </p:cNvPr>
          <p:cNvSpPr txBox="1"/>
          <p:nvPr/>
        </p:nvSpPr>
        <p:spPr>
          <a:xfrm>
            <a:off x="371475" y="2385316"/>
            <a:ext cx="267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a typeface="DejaVu Sans"/>
                <a:cs typeface="TH SarabunPSK" panose="020B0500040200020003" pitchFamily="34" charset="-34"/>
              </a:rPr>
              <a:t>มีทักษะ</a:t>
            </a: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งานก่อสร้างพื้นฐาน </a:t>
            </a:r>
            <a:endParaRPr lang="en-US" sz="2400" kern="50" dirty="0">
              <a:solidFill>
                <a:schemeClr val="bg1"/>
              </a:solidFill>
              <a:effectLst/>
              <a:ea typeface="DejaVu Sans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มีทักษะเขียนแบบก่อสร้างด้วยคอมพิวเตอร์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5B8E23-B4B5-0C79-1F7E-56E77E43A492}"/>
              </a:ext>
            </a:extLst>
          </p:cNvPr>
          <p:cNvSpPr txBox="1"/>
          <p:nvPr/>
        </p:nvSpPr>
        <p:spPr>
          <a:xfrm>
            <a:off x="3371461" y="2385316"/>
            <a:ext cx="267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เข้าใจกระบวนการก่อสร้าง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a typeface="DejaVu Sans"/>
                <a:cs typeface="TH SarabunPSK" panose="020B0500040200020003" pitchFamily="34" charset="-34"/>
              </a:rPr>
              <a:t>การเลือกใช้</a:t>
            </a: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วัสดุก่อสร้าง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มีทักษะปฏิบัติงานสำรวจ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itle 4">
            <a:extLst>
              <a:ext uri="{FF2B5EF4-FFF2-40B4-BE49-F238E27FC236}">
                <a16:creationId xmlns="" xmlns:a16="http://schemas.microsoft.com/office/drawing/2014/main" id="{4156B8A9-7198-BA27-6289-BDCA7FD91642}"/>
              </a:ext>
            </a:extLst>
          </p:cNvPr>
          <p:cNvSpPr txBox="1">
            <a:spLocks/>
          </p:cNvSpPr>
          <p:nvPr/>
        </p:nvSpPr>
        <p:spPr>
          <a:xfrm>
            <a:off x="371475" y="274436"/>
            <a:ext cx="11279057" cy="7588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โมเดลของหลักสูตร</a:t>
            </a: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91D4564-E104-9C8F-4342-2C8BC2A12719}"/>
              </a:ext>
            </a:extLst>
          </p:cNvPr>
          <p:cNvSpPr txBox="1"/>
          <p:nvPr/>
        </p:nvSpPr>
        <p:spPr>
          <a:xfrm>
            <a:off x="6371447" y="2385316"/>
            <a:ext cx="267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มีทักษะประมาณราคางานก่อสร้าง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a typeface="DejaVu Sans"/>
                <a:cs typeface="TH SarabunPSK" panose="020B0500040200020003" pitchFamily="34" charset="-34"/>
              </a:rPr>
              <a:t>มีทักษะ</a:t>
            </a: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ควบคุมและตรวจงานก่อสร้าง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662A2F4-3B75-D3FB-C975-48DD425CDD90}"/>
              </a:ext>
            </a:extLst>
          </p:cNvPr>
          <p:cNvSpPr txBox="1"/>
          <p:nvPr/>
        </p:nvSpPr>
        <p:spPr>
          <a:xfrm>
            <a:off x="8704068" y="2404908"/>
            <a:ext cx="327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spcBef>
                <a:spcPts val="20"/>
              </a:spcBef>
              <a:spcAft>
                <a:spcPts val="20"/>
              </a:spcAft>
              <a:buFont typeface="Arial" panose="020B0604020202020204" pitchFamily="34" charset="0"/>
              <a:buChar char="•"/>
              <a:tabLst>
                <a:tab pos="228600" algn="l"/>
                <a:tab pos="571500" algn="l"/>
              </a:tabLst>
            </a:pP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มีทักษะการ</a:t>
            </a:r>
            <a:r>
              <a:rPr lang="th-TH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ออกแบบโครงสร้างอาคาร ฐานรากอาคาร 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งานถนน</a:t>
            </a:r>
            <a:endParaRPr lang="th-TH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indent="-285750">
              <a:spcBef>
                <a:spcPts val="20"/>
              </a:spcBef>
              <a:spcAft>
                <a:spcPts val="20"/>
              </a:spcAft>
              <a:buFont typeface="Arial" panose="020B0604020202020204" pitchFamily="34" charset="0"/>
              <a:buChar char="•"/>
              <a:tabLst>
                <a:tab pos="228600" algn="l"/>
                <a:tab pos="571500" algn="l"/>
              </a:tabLst>
            </a:pP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มีทักษะ</a:t>
            </a:r>
            <a:r>
              <a:rPr lang="th-TH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วางแผนงานก่อสร้าง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D242151-0849-2C51-A4B0-C4A9C213ADF2}"/>
              </a:ext>
            </a:extLst>
          </p:cNvPr>
          <p:cNvSpPr txBox="1"/>
          <p:nvPr/>
        </p:nvSpPr>
        <p:spPr>
          <a:xfrm>
            <a:off x="524403" y="5310000"/>
            <a:ext cx="544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kern="50" dirty="0">
                <a:solidFill>
                  <a:schemeClr val="bg1"/>
                </a:solidFill>
                <a:effectLst/>
                <a:ea typeface="DejaVu Sans"/>
                <a:cs typeface="TH SarabunPSK" panose="020B0500040200020003" pitchFamily="34" charset="-34"/>
              </a:rPr>
              <a:t>มีความซื่อสัตย์สุจริต มีจรรยาบรรณทางวิชาการและวิชาชีพ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คำบรรยายภาพแบบลูกศรลง 15"/>
          <p:cNvSpPr/>
          <p:nvPr/>
        </p:nvSpPr>
        <p:spPr>
          <a:xfrm>
            <a:off x="5497153" y="1183354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04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F788804-8109-0885-8990-480EF9E0BB38}"/>
              </a:ext>
            </a:extLst>
          </p:cNvPr>
          <p:cNvSpPr txBox="1"/>
          <p:nvPr/>
        </p:nvSpPr>
        <p:spPr>
          <a:xfrm>
            <a:off x="463814" y="4721322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PLO5</a:t>
            </a:r>
          </a:p>
        </p:txBody>
      </p:sp>
      <p:sp>
        <p:nvSpPr>
          <p:cNvPr id="51" name="Title 4">
            <a:extLst>
              <a:ext uri="{FF2B5EF4-FFF2-40B4-BE49-F238E27FC236}">
                <a16:creationId xmlns="" xmlns:a16="http://schemas.microsoft.com/office/drawing/2014/main" id="{4156B8A9-7198-BA27-6289-BDCA7FD91642}"/>
              </a:ext>
            </a:extLst>
          </p:cNvPr>
          <p:cNvSpPr txBox="1">
            <a:spLocks/>
          </p:cNvSpPr>
          <p:nvPr/>
        </p:nvSpPr>
        <p:spPr>
          <a:xfrm>
            <a:off x="317686" y="274436"/>
            <a:ext cx="11322088" cy="7588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โมเดลของหลักสูตร</a:t>
            </a:r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สมรรถนะที่เกิดขึ้นในแต่ละชั้นปี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F899A263-B52E-B448-6C2D-FEE9F8ED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1" y="1990169"/>
            <a:ext cx="10722053" cy="4217470"/>
          </a:xfrm>
          <a:prstGeom prst="rect">
            <a:avLst/>
          </a:prstGeom>
        </p:spPr>
      </p:pic>
      <p:sp>
        <p:nvSpPr>
          <p:cNvPr id="18" name="คำบรรยายภาพแบบลูกศรลง 17"/>
          <p:cNvSpPr/>
          <p:nvPr/>
        </p:nvSpPr>
        <p:spPr>
          <a:xfrm>
            <a:off x="5121941" y="1091513"/>
            <a:ext cx="1269390" cy="86061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040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1048</TotalTime>
  <Words>382</Words>
  <Application>Microsoft Office PowerPoint</Application>
  <PresentationFormat>กำหนดเอง</PresentationFormat>
  <Paragraphs>96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เฉลียง</vt:lpstr>
      <vt:lpstr>ภาพนิ่ง 1</vt:lpstr>
      <vt:lpstr>ภาพนิ่ง 2</vt:lpstr>
      <vt:lpstr>ภาพนิ่ง 3</vt:lpstr>
      <vt:lpstr>ความต้องการอัตรากำลังคนในตลาดแรงงาน</vt:lpstr>
      <vt:lpstr>อาชีพและตำแหน่งงาน</vt:lpstr>
      <vt:lpstr>อาชีพและตำแหน่งงาน</vt:lpstr>
      <vt:lpstr>ความคุ้มทุน</vt:lpstr>
      <vt:lpstr>ภาพนิ่ง 8</vt:lpstr>
      <vt:lpstr>ภาพนิ่ง 9</vt:lpstr>
      <vt:lpstr>ภาพนิ่ง 10</vt:lpstr>
      <vt:lpstr>ภาพนิ่ง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หลักสูตรเทคโนโลยีบัณฑิต สาขาวิชาเทคโนโลยีโยธา</dc:title>
  <dc:creator>Pincha Torkittikul</dc:creator>
  <cp:lastModifiedBy>Kitty-nan</cp:lastModifiedBy>
  <cp:revision>94</cp:revision>
  <dcterms:created xsi:type="dcterms:W3CDTF">2023-01-21T03:20:55Z</dcterms:created>
  <dcterms:modified xsi:type="dcterms:W3CDTF">2023-10-26T02:53:06Z</dcterms:modified>
</cp:coreProperties>
</file>